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1" r:id="rId4"/>
    <p:sldId id="262" r:id="rId5"/>
    <p:sldId id="264" r:id="rId6"/>
    <p:sldId id="263" r:id="rId7"/>
    <p:sldId id="265" r:id="rId8"/>
    <p:sldId id="259" r:id="rId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9A39"/>
    <a:srgbClr val="6C1A00"/>
    <a:srgbClr val="FE9202"/>
    <a:srgbClr val="1D3A00"/>
    <a:srgbClr val="007033"/>
    <a:srgbClr val="E7FF01"/>
    <a:srgbClr val="5EEC3C"/>
    <a:srgbClr val="990099"/>
    <a:srgbClr val="CC0099"/>
    <a:srgbClr val="00A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8" d="100"/>
          <a:sy n="88" d="100"/>
        </p:scale>
        <p:origin x="504" y="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266589" y="1808225"/>
            <a:ext cx="4733855" cy="1527050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03066" y="3793390"/>
            <a:ext cx="5497378" cy="763525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375" y="281175"/>
            <a:ext cx="8246070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502815"/>
            <a:ext cx="8246070" cy="3359510"/>
          </a:xfrm>
        </p:spPr>
        <p:txBody>
          <a:bodyPr/>
          <a:lstStyle>
            <a:lvl1pPr algn="l"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  <a:lvl2pPr algn="l">
              <a:defRPr>
                <a:solidFill>
                  <a:schemeClr val="accent1">
                    <a:lumMod val="50000"/>
                  </a:schemeClr>
                </a:solidFill>
              </a:defRPr>
            </a:lvl2pPr>
            <a:lvl3pPr algn="l">
              <a:defRPr>
                <a:solidFill>
                  <a:schemeClr val="accent1">
                    <a:lumMod val="50000"/>
                  </a:schemeClr>
                </a:solidFill>
              </a:defRPr>
            </a:lvl3pPr>
            <a:lvl4pPr algn="l">
              <a:defRPr>
                <a:solidFill>
                  <a:schemeClr val="accent1">
                    <a:lumMod val="50000"/>
                  </a:schemeClr>
                </a:solidFill>
              </a:defRPr>
            </a:lvl4pPr>
            <a:lvl5pPr algn="l">
              <a:defRPr>
                <a:solidFill>
                  <a:schemeClr val="accent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260" y="281175"/>
            <a:ext cx="6566315" cy="725349"/>
          </a:xfrm>
          <a:noFill/>
        </p:spPr>
        <p:txBody>
          <a:bodyPr>
            <a:normAutofit/>
          </a:bodyPr>
          <a:lstStyle>
            <a:lvl1pPr algn="l">
              <a:defRPr sz="3600"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260" y="1197405"/>
            <a:ext cx="6566315" cy="3511061"/>
          </a:xfrm>
        </p:spPr>
        <p:txBody>
          <a:bodyPr/>
          <a:lstStyle>
            <a:lvl1pPr algn="l">
              <a:defRPr sz="2800"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  <a:lvl2pPr algn="l">
              <a:defRPr>
                <a:solidFill>
                  <a:schemeClr val="accent5">
                    <a:lumMod val="40000"/>
                    <a:lumOff val="60000"/>
                  </a:schemeClr>
                </a:solidFill>
              </a:defRPr>
            </a:lvl2pPr>
            <a:lvl3pPr algn="l">
              <a:defRPr>
                <a:solidFill>
                  <a:schemeClr val="accent5">
                    <a:lumMod val="40000"/>
                    <a:lumOff val="60000"/>
                  </a:schemeClr>
                </a:solidFill>
              </a:defRPr>
            </a:lvl3pPr>
            <a:lvl4pPr algn="l">
              <a:defRPr>
                <a:solidFill>
                  <a:schemeClr val="accent5">
                    <a:lumMod val="40000"/>
                    <a:lumOff val="60000"/>
                  </a:schemeClr>
                </a:solidFill>
              </a:defRPr>
            </a:lvl4pPr>
            <a:lvl5pPr algn="l">
              <a:defRPr>
                <a:solidFill>
                  <a:schemeClr val="accent5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375" y="281175"/>
            <a:ext cx="8246070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accent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20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7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2">
                    <a:lumMod val="75000"/>
                  </a:schemeClr>
                </a:solidFill>
              </a:defRPr>
            </a:lvl1pPr>
            <a:lvl2pPr algn="ctr">
              <a:defRPr sz="2000">
                <a:solidFill>
                  <a:schemeClr val="tx2">
                    <a:lumMod val="75000"/>
                  </a:schemeClr>
                </a:solidFill>
              </a:defRPr>
            </a:lvl2pPr>
            <a:lvl3pPr algn="ctr">
              <a:defRPr sz="1800">
                <a:solidFill>
                  <a:schemeClr val="tx2">
                    <a:lumMod val="75000"/>
                  </a:schemeClr>
                </a:solidFill>
              </a:defRPr>
            </a:lvl3pPr>
            <a:lvl4pPr algn="ctr">
              <a:defRPr sz="1600">
                <a:solidFill>
                  <a:schemeClr val="tx2">
                    <a:lumMod val="75000"/>
                  </a:schemeClr>
                </a:solidFill>
              </a:defRPr>
            </a:lvl4pPr>
            <a:lvl5pPr algn="ctr">
              <a:defRPr sz="1600">
                <a:solidFill>
                  <a:schemeClr val="tx2">
                    <a:lumMod val="75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20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7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2">
                    <a:lumMod val="75000"/>
                  </a:schemeClr>
                </a:solidFill>
              </a:defRPr>
            </a:lvl1pPr>
            <a:lvl2pPr algn="ctr">
              <a:defRPr sz="2000">
                <a:solidFill>
                  <a:schemeClr val="tx2">
                    <a:lumMod val="75000"/>
                  </a:schemeClr>
                </a:solidFill>
              </a:defRPr>
            </a:lvl2pPr>
            <a:lvl3pPr algn="ctr">
              <a:defRPr sz="1800">
                <a:solidFill>
                  <a:schemeClr val="tx2">
                    <a:lumMod val="75000"/>
                  </a:schemeClr>
                </a:solidFill>
              </a:defRPr>
            </a:lvl3pPr>
            <a:lvl4pPr algn="ctr">
              <a:defRPr sz="1600">
                <a:solidFill>
                  <a:schemeClr val="tx2">
                    <a:lumMod val="75000"/>
                  </a:schemeClr>
                </a:solidFill>
              </a:defRPr>
            </a:lvl4pPr>
            <a:lvl5pPr algn="ctr">
              <a:defRPr sz="1600">
                <a:solidFill>
                  <a:schemeClr val="tx2">
                    <a:lumMod val="75000"/>
                  </a:schemeClr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6/22/2020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6/22/2020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7080" y="1808225"/>
            <a:ext cx="7940660" cy="1832460"/>
          </a:xfrm>
        </p:spPr>
        <p:txBody>
          <a:bodyPr/>
          <a:lstStyle/>
          <a:p>
            <a:r>
              <a:rPr lang="en-US" dirty="0"/>
              <a:t>Developmental Robotics</a:t>
            </a:r>
            <a:br>
              <a:rPr lang="en-US" dirty="0"/>
            </a:br>
            <a:r>
              <a:rPr lang="en-US" dirty="0"/>
              <a:t>and Artificial Intelligence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7080" y="3793390"/>
            <a:ext cx="7940660" cy="76352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Hamza Farooq	(2016-CS-122)</a:t>
            </a:r>
          </a:p>
          <a:p>
            <a:r>
              <a:rPr lang="en-US" dirty="0"/>
              <a:t>Komal </a:t>
            </a:r>
            <a:r>
              <a:rPr lang="en-US" dirty="0" err="1"/>
              <a:t>Shehzadi</a:t>
            </a:r>
            <a:r>
              <a:rPr lang="en-US" dirty="0"/>
              <a:t> (2016-CS-178)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87CBE3E-3F4D-4065-A208-1F717869ED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2686" y="455691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763525"/>
          </a:xfrm>
        </p:spPr>
        <p:txBody>
          <a:bodyPr>
            <a:normAutofit/>
          </a:bodyPr>
          <a:lstStyle/>
          <a:p>
            <a:r>
              <a:rPr lang="en-US" dirty="0"/>
              <a:t>Developmental Robotics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50110"/>
            <a:ext cx="8246070" cy="335951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Robots with lifelong child-like learning nature</a:t>
            </a:r>
          </a:p>
          <a:p>
            <a:r>
              <a:rPr lang="en-US" dirty="0" err="1"/>
              <a:t>DevRob</a:t>
            </a:r>
            <a:r>
              <a:rPr lang="en-US" dirty="0"/>
              <a:t> also called epigenetic robotics or ontogenetic robotics.</a:t>
            </a:r>
          </a:p>
          <a:p>
            <a:r>
              <a:rPr lang="en-US" dirty="0"/>
              <a:t>Involve to model the development of increasingly complex cognitive processes in natural and artificial systems </a:t>
            </a:r>
          </a:p>
          <a:p>
            <a:r>
              <a:rPr lang="en-US" dirty="0"/>
              <a:t>To understand how such processes emerge through physical and social interaction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3EF2569-49BD-4435-A297-FA8C03B534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19295" y="442296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ECE80-1528-4F02-B9A6-A23D5F946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- Types of </a:t>
            </a:r>
            <a:r>
              <a:rPr lang="en-US" dirty="0" err="1"/>
              <a:t>DevRob</a:t>
            </a:r>
            <a:r>
              <a:rPr lang="en-US" dirty="0"/>
              <a:t> - </a:t>
            </a:r>
            <a:br>
              <a:rPr lang="en-US" dirty="0"/>
            </a:br>
            <a:r>
              <a:rPr lang="en-US" dirty="0"/>
              <a:t>Socially oriented interaction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A3EF2-822E-43FF-A9AA-1768C860E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000" dirty="0"/>
              <a:t>Socially oriented interaction that involve human-like interaction like conversation with robots.</a:t>
            </a:r>
          </a:p>
          <a:p>
            <a:r>
              <a:rPr lang="en-US" sz="2000" dirty="0"/>
              <a:t>Examples are Social Robots and virtual assistants.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 err="1"/>
              <a:t>Cozmo</a:t>
            </a:r>
            <a:r>
              <a:rPr lang="en-US" sz="2000" dirty="0"/>
              <a:t> is a socially active, machine learning based robot. It learns with human interaction. It can play games with humans. Provided with built-in integrated development environment, one can use code blocks to program the robot.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797F00-6B1C-4BA4-89FB-9E58BF633CE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655" y="2514324"/>
            <a:ext cx="2001855" cy="1351252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A57882F-9B5B-42E7-8ED1-31A902E0A9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8318" y="471137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168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4E0C7-FFCB-49A9-98B0-7D684A2AA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- Types of </a:t>
            </a:r>
            <a:r>
              <a:rPr lang="en-US" dirty="0" err="1"/>
              <a:t>DevRob</a:t>
            </a:r>
            <a:r>
              <a:rPr lang="en-US" dirty="0"/>
              <a:t> - </a:t>
            </a:r>
            <a:br>
              <a:rPr lang="en-US" dirty="0"/>
            </a:br>
            <a:r>
              <a:rPr lang="en-US" dirty="0"/>
              <a:t>Non-social interaction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F8E7F-89BB-4907-B0F2-D680F1801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Non-social interaction that gather data from sensors to perceive their surroundings and no direct human-like interaction.</a:t>
            </a:r>
          </a:p>
          <a:p>
            <a:r>
              <a:rPr lang="en-US" sz="2000" dirty="0"/>
              <a:t>Examples include perceptual categorization and navigation.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 err="1"/>
              <a:t>Dobot</a:t>
            </a:r>
            <a:r>
              <a:rPr lang="en-US" sz="2000" dirty="0"/>
              <a:t> M1 is a professional robot arm loaded with sensors. It can be a 3d-printing machine, Laser engraver and hand tool. Multiple robot arms can be connected and synchronized for a group task. 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A1E20C-0FEE-4417-A719-1ABF35A126C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245" y="2571750"/>
            <a:ext cx="2755493" cy="1275027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B12DD7A-B505-4B54-BB78-15506054D7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84637" y="463905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349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8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2BDBF-1AB2-46C4-9BAE-A8FCE934B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- Types of </a:t>
            </a:r>
            <a:r>
              <a:rPr lang="en-US" dirty="0" err="1"/>
              <a:t>DevRob</a:t>
            </a:r>
            <a:r>
              <a:rPr lang="en-US" dirty="0"/>
              <a:t> - </a:t>
            </a:r>
            <a:br>
              <a:rPr lang="en-US" dirty="0"/>
            </a:br>
            <a:r>
              <a:rPr lang="en-US" dirty="0"/>
              <a:t>Agent-centered Sensorimotor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65239-1400-4737-B18E-5A637A2FB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000" dirty="0"/>
              <a:t>Agent-centered sensorimotor control is exploration of morphological changes of bodily capabilities.</a:t>
            </a:r>
          </a:p>
          <a:p>
            <a:r>
              <a:rPr lang="en-US" sz="2000" dirty="0"/>
              <a:t>Examples are skill acquisition robots.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Scorpio is an agent-based robot. It supports livestream over Wi-Fi. Computer Vision algorithms are loaded on a PC-based IDE. Interaction commands are transcoded over the internet so that morphological learning against the environment perception can be easily automated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EC6D37-8148-41DF-8916-EC13BDA585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655" y="2419045"/>
            <a:ext cx="1830586" cy="1251984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F6AB5CE-03C0-4EC7-B71A-BCD7E5F495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8318" y="472692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1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F70BB-7BEA-451A-9AE3-D898A34F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- Types of </a:t>
            </a:r>
            <a:r>
              <a:rPr lang="en-US" dirty="0" err="1"/>
              <a:t>DevRob</a:t>
            </a:r>
            <a:r>
              <a:rPr lang="en-US" dirty="0"/>
              <a:t> - </a:t>
            </a:r>
            <a:br>
              <a:rPr lang="en-US" dirty="0"/>
            </a:br>
            <a:r>
              <a:rPr lang="en-US" dirty="0"/>
              <a:t>Mechanisms And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789AD-A8DA-4CDC-9C85-DE1748ED6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Mechanisms and principles include the simulation of theoretical mechanisms through computer software.</a:t>
            </a:r>
          </a:p>
          <a:p>
            <a:r>
              <a:rPr lang="en-US" sz="2000" dirty="0"/>
              <a:t>Examples are AI based predictive designing computer software.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BIM+ is abbreviation of Building Information Modelling. It is an artificial intelligence based, clash-free, predictive construction software used by millions of engineers and construction works worldwide.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2CFF2-8E90-467E-BABB-BF53D62300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655" y="2486366"/>
            <a:ext cx="1852576" cy="1392407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17543" y="455691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080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7BEF7-BCD0-4AD7-B98F-C53565C9D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and </a:t>
            </a:r>
            <a:r>
              <a:rPr lang="en-US" dirty="0" err="1"/>
              <a:t>DevRob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0A376-B910-4426-91D4-EB06CE10D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It is not an easy task to mimic the cognitive thoughts of human The AI techniques and algorithms used to introduce cognition in a robot mind and Robots implementing different AI techniques and algorithms are compared in the table below</a:t>
            </a:r>
          </a:p>
          <a:p>
            <a:endParaRPr lang="en-US" sz="2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87C72E2-4959-4E01-876D-A61027E00A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623521"/>
              </p:ext>
            </p:extLst>
          </p:nvPr>
        </p:nvGraphicFramePr>
        <p:xfrm>
          <a:off x="1517900" y="2877160"/>
          <a:ext cx="5937250" cy="17613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65885">
                  <a:extLst>
                    <a:ext uri="{9D8B030D-6E8A-4147-A177-3AD203B41FA5}">
                      <a16:colId xmlns:a16="http://schemas.microsoft.com/office/drawing/2014/main" val="3826297775"/>
                    </a:ext>
                  </a:extLst>
                </a:gridCol>
                <a:gridCol w="1207135">
                  <a:extLst>
                    <a:ext uri="{9D8B030D-6E8A-4147-A177-3AD203B41FA5}">
                      <a16:colId xmlns:a16="http://schemas.microsoft.com/office/drawing/2014/main" val="3544095013"/>
                    </a:ext>
                  </a:extLst>
                </a:gridCol>
                <a:gridCol w="1310005">
                  <a:extLst>
                    <a:ext uri="{9D8B030D-6E8A-4147-A177-3AD203B41FA5}">
                      <a16:colId xmlns:a16="http://schemas.microsoft.com/office/drawing/2014/main" val="3157375988"/>
                    </a:ext>
                  </a:extLst>
                </a:gridCol>
                <a:gridCol w="1094740">
                  <a:extLst>
                    <a:ext uri="{9D8B030D-6E8A-4147-A177-3AD203B41FA5}">
                      <a16:colId xmlns:a16="http://schemas.microsoft.com/office/drawing/2014/main" val="1546550460"/>
                    </a:ext>
                  </a:extLst>
                </a:gridCol>
                <a:gridCol w="959485">
                  <a:extLst>
                    <a:ext uri="{9D8B030D-6E8A-4147-A177-3AD203B41FA5}">
                      <a16:colId xmlns:a16="http://schemas.microsoft.com/office/drawing/2014/main" val="2763022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Ubtech’s Alpha 1s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Boston Dynamics’ Spot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Pepper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Softbank’s Nao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993983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Speech Recognition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4482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Gesture Recognition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116095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Text Recognition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27047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Path Finding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✓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37460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Text to Speech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✕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✓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3842540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7372" y="4655759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95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FB5C56-E140-441D-83C8-69343A9284C7}"/>
              </a:ext>
            </a:extLst>
          </p:cNvPr>
          <p:cNvSpPr txBox="1"/>
          <p:nvPr/>
        </p:nvSpPr>
        <p:spPr>
          <a:xfrm>
            <a:off x="1059785" y="1960930"/>
            <a:ext cx="50392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55770" y="33352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387</Words>
  <Application>Microsoft Office PowerPoint</Application>
  <PresentationFormat>On-screen Show (16:9)</PresentationFormat>
  <Paragraphs>73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Office Theme</vt:lpstr>
      <vt:lpstr>Developmental Robotics and Artificial Intelligence</vt:lpstr>
      <vt:lpstr>Developmental Robotics</vt:lpstr>
      <vt:lpstr>- Types of DevRob -  Socially oriented interaction </vt:lpstr>
      <vt:lpstr>- Types of DevRob -  Non-social interaction</vt:lpstr>
      <vt:lpstr>- Types of DevRob -  Agent-centered Sensorimotor control</vt:lpstr>
      <vt:lpstr>- Types of DevRob -  Mechanisms And Principles</vt:lpstr>
      <vt:lpstr>AI and DevRob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2020-06-22T13:31:47Z</dcterms:modified>
</cp:coreProperties>
</file>

<file path=docProps/thumbnail.jpeg>
</file>